
<file path=[Content_Types].xml><?xml version="1.0" encoding="utf-8"?>
<Types xmlns="http://schemas.openxmlformats.org/package/2006/content-types">
  <Default Extension="0" ContentType="image/jpeg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277" r:id="rId12"/>
    <p:sldId id="276" r:id="rId13"/>
    <p:sldId id="269" r:id="rId14"/>
    <p:sldId id="278" r:id="rId15"/>
    <p:sldId id="279" r:id="rId16"/>
    <p:sldId id="280" r:id="rId17"/>
    <p:sldId id="281" r:id="rId18"/>
    <p:sldId id="282" r:id="rId19"/>
    <p:sldId id="283" r:id="rId20"/>
    <p:sldId id="287" r:id="rId21"/>
    <p:sldId id="288" r:id="rId22"/>
    <p:sldId id="284" r:id="rId23"/>
    <p:sldId id="285" r:id="rId24"/>
    <p:sldId id="289" r:id="rId25"/>
    <p:sldId id="291" r:id="rId26"/>
    <p:sldId id="290" r:id="rId27"/>
    <p:sldId id="292" r:id="rId28"/>
    <p:sldId id="293" r:id="rId29"/>
    <p:sldId id="294" r:id="rId30"/>
    <p:sldId id="295" r:id="rId31"/>
    <p:sldId id="297" r:id="rId32"/>
    <p:sldId id="296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26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Aim &amp; Objective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Expected advantages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Scope of the Proposed</a:t>
          </a:r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42"/>
          <a:ext cx="4802031" cy="10353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13181" y="233387"/>
          <a:ext cx="569420" cy="569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195782" y="442"/>
          <a:ext cx="3606248" cy="103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70" tIns="109570" rIns="109570" bIns="1095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Aim &amp; Objective</a:t>
          </a:r>
        </a:p>
      </dsp:txBody>
      <dsp:txXfrm>
        <a:off x="1195782" y="442"/>
        <a:ext cx="3606248" cy="1035309"/>
      </dsp:txXfrm>
    </dsp:sp>
    <dsp:sp modelId="{5DD1A591-E379-4123-AFEF-0E0E1C78A6C8}">
      <dsp:nvSpPr>
        <dsp:cNvPr id="0" name=""/>
        <dsp:cNvSpPr/>
      </dsp:nvSpPr>
      <dsp:spPr>
        <a:xfrm>
          <a:off x="0" y="1294579"/>
          <a:ext cx="4802031" cy="10353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13181" y="1527524"/>
          <a:ext cx="569420" cy="569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195782" y="1294579"/>
          <a:ext cx="3606248" cy="103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70" tIns="109570" rIns="109570" bIns="1095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Scope of the Proposed</a:t>
          </a:r>
        </a:p>
      </dsp:txBody>
      <dsp:txXfrm>
        <a:off x="1195782" y="1294579"/>
        <a:ext cx="3606248" cy="1035309"/>
      </dsp:txXfrm>
    </dsp:sp>
    <dsp:sp modelId="{B231036C-5FBE-4605-8393-F1B6359EE169}">
      <dsp:nvSpPr>
        <dsp:cNvPr id="0" name=""/>
        <dsp:cNvSpPr/>
      </dsp:nvSpPr>
      <dsp:spPr>
        <a:xfrm>
          <a:off x="0" y="2588716"/>
          <a:ext cx="4802031" cy="10353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13181" y="2821661"/>
          <a:ext cx="569420" cy="569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195782" y="2588716"/>
          <a:ext cx="3606248" cy="103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70" tIns="109570" rIns="109570" bIns="1095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Expected advantages</a:t>
          </a:r>
        </a:p>
      </dsp:txBody>
      <dsp:txXfrm>
        <a:off x="1195782" y="2588716"/>
        <a:ext cx="3606248" cy="1035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D1130-FC57-4B68-819E-972EEC8413A1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B25D4-A0EB-419B-A585-DB3E619983B2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30C3F-9C2F-44D0-B8B8-8B56FEBBA0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5858AC-F53D-460A-8D8B-AED086B1B7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D5C1D6-F79C-43E8-8469-D2CF3AE99CE5}" type="datetime1">
              <a:rPr lang="en-US" smtClean="0"/>
              <a:t>1/21/2022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0D17F-7E2A-47CD-913D-8FFC58DB24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EC7099-D2CE-40D7-843F-ED0303A302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AB5453-2AC0-4DD5-8A74-34B838A16B3F}" type="datetime1">
              <a:rPr lang="en-US" smtClean="0"/>
              <a:t>1/21/2022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9347F-2AB8-4862-83E1-73C06274EC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B7044F-90AA-443B-BC67-30BCBDFC51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42732E-BB76-47D9-9DC6-9C80FFBC2FBC}" type="datetime1">
              <a:rPr lang="en-US" smtClean="0"/>
              <a:t>1/21/2022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18690-EA2B-4837-8054-6DB001846013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A7CB-18D5-4AB6-9540-2A96BFE4F620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2A5D9-2D6E-4130-800B-F50A328E40BC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E2FC-E073-4FA9-8F7E-1C1BFB3B0C7C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337D-173F-409D-9FF5-A2DDCE0542F3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FBD3-1693-41AD-9BB7-84D16CC8E181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0BD5-5E8C-421E-AEFB-C12684D4B84E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94A3-285C-44DD-96B0-5EC5CDED9C90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AF41-A846-4B8D-B283-1BA307A2A1AC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B4AEA-284D-4A9A-97B3-29F0A86C7E8B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6C70-7C57-460D-9190-781E488C8671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7D3D-64EB-49B6-B0A2-109A2EF2921D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6A62-FAE5-4F93-86E6-AE9019645E79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F0F8F-F9BA-4E32-AC33-9D5CF34E1A0E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9379-0859-4597-8345-B4B4B930DB19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398D-4BDF-4EEE-BB8B-9DA1D07BCB6F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C390-3890-47F4-9912-85A0B405B87D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417954-1D25-4832-A412-C328A93EB1BC}" type="datetime1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Prakash Mobile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fif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therisk.global/blog/ballet-dancers-should-absolutely-think-about-becoming-computer-programmers-heres-why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8.0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ech.spbstu.ru/International_Master_Degree_Program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22802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-75338" y="0"/>
            <a:ext cx="12291652" cy="700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595" y="2751685"/>
            <a:ext cx="10533461" cy="162336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Django (Multi Brand Mobile Site)</a:t>
            </a:r>
            <a:endParaRPr lang="ru-RU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0488" y="4896664"/>
            <a:ext cx="5783568" cy="102707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400" b="1" dirty="0"/>
              <a:t>Submitted by: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Anil Kumar Vishwakarma  (00311404420)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4B8C8-B2E9-40F1-B487-795B9E5F7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89" y="272365"/>
            <a:ext cx="2817536" cy="19298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091F1E-766D-4DD5-BA27-D1D6DCD8D30D}"/>
              </a:ext>
            </a:extLst>
          </p:cNvPr>
          <p:cNvSpPr/>
          <p:nvPr/>
        </p:nvSpPr>
        <p:spPr>
          <a:xfrm>
            <a:off x="3115625" y="1098964"/>
            <a:ext cx="860553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Bhai Parmanand Institute Of Business Studies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B9892-8071-4E9C-8058-9E02B1194639}"/>
              </a:ext>
            </a:extLst>
          </p:cNvPr>
          <p:cNvSpPr/>
          <p:nvPr/>
        </p:nvSpPr>
        <p:spPr>
          <a:xfrm>
            <a:off x="450574" y="4969629"/>
            <a:ext cx="3984729" cy="8925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Guided By: </a:t>
            </a:r>
          </a:p>
          <a:p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Ms. Deepak Sharma sir</a:t>
            </a:r>
            <a:endParaRPr lang="en-US" sz="2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7C1B05-BDF2-42C9-8692-6AC7B83DC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638860" y="6515476"/>
            <a:ext cx="3859795" cy="304801"/>
          </a:xfrm>
        </p:spPr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0802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PROPOSED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363" r="20363"/>
          <a:stretch/>
        </p:blipFill>
        <p:spPr>
          <a:xfrm>
            <a:off x="5861858" y="0"/>
            <a:ext cx="6330141" cy="697341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678148"/>
              </p:ext>
            </p:extLst>
          </p:nvPr>
        </p:nvGraphicFramePr>
        <p:xfrm>
          <a:off x="650667" y="2120347"/>
          <a:ext cx="4802031" cy="3624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F63F5E-B310-4CBA-AEB8-B80D6E52AE61}"/>
              </a:ext>
            </a:extLst>
          </p:cNvPr>
          <p:cNvSpPr txBox="1"/>
          <p:nvPr/>
        </p:nvSpPr>
        <p:spPr>
          <a:xfrm>
            <a:off x="6100398" y="6858000"/>
            <a:ext cx="609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therisk.global/blog/ballet-dancers-should-absolutely-think-about-becoming-computer-programmers-heres-why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EC2FE-A56D-4D0A-A9A5-4223B48F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13C3-E3BF-47D9-B96E-79B6F48A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74952-8CF6-4D7D-B13B-9382DCB11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02344"/>
            <a:ext cx="10107046" cy="48029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aim of the proposed system is the develop a system of improved. </a:t>
            </a:r>
          </a:p>
          <a:p>
            <a:pPr marL="0" indent="0">
              <a:buNone/>
            </a:pPr>
            <a:r>
              <a:rPr lang="en-US" sz="2800" dirty="0"/>
              <a:t>	The proposed system can overcome all the limitations 	of the existing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exiting system has several disadvantages and many more difficulties to work well. The Proposed system tries to eliminate or rescued this difficulties  to some extent.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proposed system will help the user to reduced the working and mental confect.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7268-F5D1-449F-BBDF-6C714DC6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9C8A-65B0-4461-897A-4AC1E691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3895-CC71-48BA-9EAC-1EA558F4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22" y="1457739"/>
            <a:ext cx="9002931" cy="4532243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b="1" dirty="0"/>
              <a:t>Admin has all authority.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b="1" dirty="0"/>
              <a:t>Admin can manage his/her own Profile.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b="1" dirty="0"/>
              <a:t>Admin can approve Service  and maintain their details.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b="1" dirty="0"/>
              <a:t>Approve customers and maintain Customer’s details.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b="1" dirty="0"/>
              <a:t>Admin can view information related to register services professionals and services seeker.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b="1" dirty="0"/>
              <a:t>Category and Subcategory details are managed by the admin.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b="1" dirty="0"/>
              <a:t>Admin can view the services request of the Customer.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E086-F4D4-45AD-8A6F-C1B658A1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9C8A-65B0-4461-897A-4AC1E691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2" y="825836"/>
            <a:ext cx="9404723" cy="1400530"/>
          </a:xfrm>
        </p:spPr>
        <p:txBody>
          <a:bodyPr/>
          <a:lstStyle/>
          <a:p>
            <a:r>
              <a:rPr lang="en-US" dirty="0"/>
              <a:t>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3895-CC71-48BA-9EAC-1EA558F4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487" y="2226366"/>
            <a:ext cx="9002931" cy="31805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Can register as Customer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The login register person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The book our schedule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Buy the new phone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Take enquire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E086-F4D4-45AD-8A6F-C1B658A1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15180" y="4179453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</p:spTree>
    <p:extLst>
      <p:ext uri="{BB962C8B-B14F-4D97-AF65-F5344CB8AC3E}">
        <p14:creationId xmlns:p14="http://schemas.microsoft.com/office/powerpoint/2010/main" val="243891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9C8A-65B0-4461-897A-4AC1E691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403742" cy="1124291"/>
          </a:xfrm>
        </p:spPr>
        <p:txBody>
          <a:bodyPr/>
          <a:lstStyle/>
          <a:p>
            <a:r>
              <a:rPr lang="en-US" sz="4800" dirty="0"/>
              <a:t>Visitor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3895-CC71-48BA-9EAC-1EA558F4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22" y="1457739"/>
            <a:ext cx="9002931" cy="45322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400" b="1" dirty="0"/>
              <a:t> </a:t>
            </a:r>
            <a:r>
              <a:rPr lang="en-US" sz="3200" b="1" dirty="0"/>
              <a:t>Visitor can view the services   request</a:t>
            </a:r>
            <a:r>
              <a:rPr lang="en-US" sz="4400" b="1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b="1" dirty="0"/>
              <a:t> </a:t>
            </a:r>
            <a:r>
              <a:rPr lang="en-US" sz="3200" b="1" dirty="0"/>
              <a:t>When it buy the it any product  then    register then buy the products</a:t>
            </a:r>
            <a:r>
              <a:rPr lang="en-US" sz="4000" b="1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E086-F4D4-45AD-8A6F-C1B658A1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2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C17E-08B4-4525-95D9-082A4ECEC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868557"/>
            <a:ext cx="5261112" cy="1896765"/>
          </a:xfrm>
        </p:spPr>
        <p:txBody>
          <a:bodyPr/>
          <a:lstStyle/>
          <a:p>
            <a:pPr algn="ctr"/>
            <a:r>
              <a:rPr lang="en-US" sz="4400" b="1" dirty="0"/>
              <a:t>USE CASE DIAGRAMS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CBC45-CC95-4B2A-967C-24B65F7E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1E7CF-B002-47A9-BAA7-817C8261D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29200" y="0"/>
            <a:ext cx="7162799" cy="68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1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3FDEA1-B7A1-4F87-A9B2-6135FAA2F8A5}"/>
              </a:ext>
            </a:extLst>
          </p:cNvPr>
          <p:cNvCxnSpPr>
            <a:cxnSpLocks/>
          </p:cNvCxnSpPr>
          <p:nvPr/>
        </p:nvCxnSpPr>
        <p:spPr>
          <a:xfrm flipV="1">
            <a:off x="2679524" y="950259"/>
            <a:ext cx="4518659" cy="254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7A1AC9-AFCD-4F1C-B3F2-DB6030A1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76" y="62624"/>
            <a:ext cx="9404723" cy="995082"/>
          </a:xfrm>
        </p:spPr>
        <p:txBody>
          <a:bodyPr/>
          <a:lstStyle/>
          <a:p>
            <a:r>
              <a:rPr lang="en-US" sz="3600" b="1" dirty="0"/>
              <a:t>ADMIN USE CASE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9E481-596B-4B9E-842F-97906F76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Prakash Mobile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BE4564-1166-4152-ACFA-55D0428F97B9}"/>
              </a:ext>
            </a:extLst>
          </p:cNvPr>
          <p:cNvSpPr/>
          <p:nvPr/>
        </p:nvSpPr>
        <p:spPr>
          <a:xfrm>
            <a:off x="1179443" y="2491408"/>
            <a:ext cx="768627" cy="6891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61B5D3-9BC6-49A7-B953-5861831F53C1}"/>
              </a:ext>
            </a:extLst>
          </p:cNvPr>
          <p:cNvCxnSpPr>
            <a:cxnSpLocks/>
          </p:cNvCxnSpPr>
          <p:nvPr/>
        </p:nvCxnSpPr>
        <p:spPr>
          <a:xfrm>
            <a:off x="1550503" y="3075672"/>
            <a:ext cx="0" cy="995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5C0417-EBE9-46EB-97F9-0FA09F660736}"/>
              </a:ext>
            </a:extLst>
          </p:cNvPr>
          <p:cNvCxnSpPr/>
          <p:nvPr/>
        </p:nvCxnSpPr>
        <p:spPr>
          <a:xfrm flipV="1">
            <a:off x="1298712" y="4028853"/>
            <a:ext cx="251791" cy="290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23B224-095B-4C93-8795-FF63BD0435F6}"/>
              </a:ext>
            </a:extLst>
          </p:cNvPr>
          <p:cNvCxnSpPr/>
          <p:nvPr/>
        </p:nvCxnSpPr>
        <p:spPr>
          <a:xfrm>
            <a:off x="1550504" y="4030413"/>
            <a:ext cx="212035" cy="290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E01D56-DF1D-4EA5-AB3F-12DB760F0C42}"/>
              </a:ext>
            </a:extLst>
          </p:cNvPr>
          <p:cNvCxnSpPr/>
          <p:nvPr/>
        </p:nvCxnSpPr>
        <p:spPr>
          <a:xfrm>
            <a:off x="1179443" y="3429000"/>
            <a:ext cx="675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75B2165-6BAC-4816-BC55-6298FDDD0B3A}"/>
              </a:ext>
            </a:extLst>
          </p:cNvPr>
          <p:cNvSpPr/>
          <p:nvPr/>
        </p:nvSpPr>
        <p:spPr>
          <a:xfrm>
            <a:off x="925037" y="4614223"/>
            <a:ext cx="10470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273FF0-A7C8-42FF-A59A-905983685423}"/>
              </a:ext>
            </a:extLst>
          </p:cNvPr>
          <p:cNvCxnSpPr>
            <a:cxnSpLocks/>
          </p:cNvCxnSpPr>
          <p:nvPr/>
        </p:nvCxnSpPr>
        <p:spPr>
          <a:xfrm flipV="1">
            <a:off x="2651080" y="2582604"/>
            <a:ext cx="5843885" cy="911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FDF4CB-4C7F-4D1D-A457-FB36AB4B977B}"/>
              </a:ext>
            </a:extLst>
          </p:cNvPr>
          <p:cNvCxnSpPr>
            <a:cxnSpLocks/>
          </p:cNvCxnSpPr>
          <p:nvPr/>
        </p:nvCxnSpPr>
        <p:spPr>
          <a:xfrm flipV="1">
            <a:off x="2679524" y="3273875"/>
            <a:ext cx="5893459" cy="220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B9162C-6A4F-4620-853F-42C4B3C6233C}"/>
              </a:ext>
            </a:extLst>
          </p:cNvPr>
          <p:cNvCxnSpPr>
            <a:cxnSpLocks/>
          </p:cNvCxnSpPr>
          <p:nvPr/>
        </p:nvCxnSpPr>
        <p:spPr>
          <a:xfrm>
            <a:off x="2679524" y="3501160"/>
            <a:ext cx="5474920" cy="1318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BFD56C-770B-48CE-99E2-108D25539DC6}"/>
              </a:ext>
            </a:extLst>
          </p:cNvPr>
          <p:cNvCxnSpPr>
            <a:cxnSpLocks/>
          </p:cNvCxnSpPr>
          <p:nvPr/>
        </p:nvCxnSpPr>
        <p:spPr>
          <a:xfrm>
            <a:off x="2644212" y="3494187"/>
            <a:ext cx="5797502" cy="536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0A8B024-089A-4384-9CBA-EF557D649185}"/>
              </a:ext>
            </a:extLst>
          </p:cNvPr>
          <p:cNvCxnSpPr>
            <a:cxnSpLocks/>
          </p:cNvCxnSpPr>
          <p:nvPr/>
        </p:nvCxnSpPr>
        <p:spPr>
          <a:xfrm flipV="1">
            <a:off x="2644212" y="1468564"/>
            <a:ext cx="5226746" cy="203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FA75BD1-6F47-4627-A3A0-6A4C82F6B1F1}"/>
              </a:ext>
            </a:extLst>
          </p:cNvPr>
          <p:cNvCxnSpPr>
            <a:cxnSpLocks/>
          </p:cNvCxnSpPr>
          <p:nvPr/>
        </p:nvCxnSpPr>
        <p:spPr>
          <a:xfrm>
            <a:off x="2644212" y="3494187"/>
            <a:ext cx="4839429" cy="1916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D433C0B-B742-4A68-B455-4BC3C1837E11}"/>
              </a:ext>
            </a:extLst>
          </p:cNvPr>
          <p:cNvCxnSpPr>
            <a:cxnSpLocks/>
          </p:cNvCxnSpPr>
          <p:nvPr/>
        </p:nvCxnSpPr>
        <p:spPr>
          <a:xfrm flipV="1">
            <a:off x="2736977" y="2046377"/>
            <a:ext cx="5683149" cy="1427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7781F256-BD51-446F-B14E-A80247CC99AA}"/>
              </a:ext>
            </a:extLst>
          </p:cNvPr>
          <p:cNvSpPr/>
          <p:nvPr/>
        </p:nvSpPr>
        <p:spPr>
          <a:xfrm>
            <a:off x="7198183" y="636315"/>
            <a:ext cx="1624263" cy="4569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LOGIN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0A0003D-9767-4040-BD6D-E1EE04941496}"/>
              </a:ext>
            </a:extLst>
          </p:cNvPr>
          <p:cNvSpPr/>
          <p:nvPr/>
        </p:nvSpPr>
        <p:spPr>
          <a:xfrm>
            <a:off x="7948976" y="1149878"/>
            <a:ext cx="1624263" cy="5076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CONFORM ORDER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4CFDA0C-F775-400F-9EE5-BC07D5DD3AF7}"/>
              </a:ext>
            </a:extLst>
          </p:cNvPr>
          <p:cNvSpPr/>
          <p:nvPr/>
        </p:nvSpPr>
        <p:spPr>
          <a:xfrm>
            <a:off x="8555639" y="1745436"/>
            <a:ext cx="1624263" cy="5319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 PRODUCT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27CF88F-484A-495E-B986-D62272B0104C}"/>
              </a:ext>
            </a:extLst>
          </p:cNvPr>
          <p:cNvSpPr/>
          <p:nvPr/>
        </p:nvSpPr>
        <p:spPr>
          <a:xfrm>
            <a:off x="8639790" y="2528228"/>
            <a:ext cx="1624263" cy="3986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VIEW </a:t>
            </a:r>
            <a:r>
              <a:rPr lang="en-US" sz="1200" b="1" dirty="0">
                <a:solidFill>
                  <a:schemeClr val="bg1"/>
                </a:solidFill>
              </a:rPr>
              <a:t>INQUIRY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2B8D428-BEC0-47E3-A876-55987FB7FF05}"/>
              </a:ext>
            </a:extLst>
          </p:cNvPr>
          <p:cNvSpPr/>
          <p:nvPr/>
        </p:nvSpPr>
        <p:spPr>
          <a:xfrm>
            <a:off x="8633211" y="3075672"/>
            <a:ext cx="1624263" cy="5362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VIEW FEEDBACK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8D1E68A-C31A-4338-AB1B-FDCE54732610}"/>
              </a:ext>
            </a:extLst>
          </p:cNvPr>
          <p:cNvSpPr/>
          <p:nvPr/>
        </p:nvSpPr>
        <p:spPr>
          <a:xfrm>
            <a:off x="8572983" y="3909534"/>
            <a:ext cx="1757878" cy="4112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MANAGE ORDER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85D129D-4832-4483-A91D-9CC642E93428}"/>
              </a:ext>
            </a:extLst>
          </p:cNvPr>
          <p:cNvSpPr/>
          <p:nvPr/>
        </p:nvSpPr>
        <p:spPr>
          <a:xfrm>
            <a:off x="8247136" y="4628990"/>
            <a:ext cx="1757878" cy="53361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VIEW CONTACT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AF02CA0-139B-45DC-A8E4-04C65849E37B}"/>
              </a:ext>
            </a:extLst>
          </p:cNvPr>
          <p:cNvSpPr/>
          <p:nvPr/>
        </p:nvSpPr>
        <p:spPr>
          <a:xfrm>
            <a:off x="7629582" y="5337322"/>
            <a:ext cx="1624263" cy="3413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694989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3FDEA1-B7A1-4F87-A9B2-6135FAA2F8A5}"/>
              </a:ext>
            </a:extLst>
          </p:cNvPr>
          <p:cNvCxnSpPr>
            <a:cxnSpLocks/>
          </p:cNvCxnSpPr>
          <p:nvPr/>
        </p:nvCxnSpPr>
        <p:spPr>
          <a:xfrm flipV="1">
            <a:off x="2679524" y="950259"/>
            <a:ext cx="4518659" cy="254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7A1AC9-AFCD-4F1C-B3F2-DB6030A1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76" y="62624"/>
            <a:ext cx="9404723" cy="995082"/>
          </a:xfrm>
        </p:spPr>
        <p:txBody>
          <a:bodyPr/>
          <a:lstStyle/>
          <a:p>
            <a:r>
              <a:rPr lang="en-US" sz="3600" b="1" dirty="0"/>
              <a:t>Customer USE CASE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9E481-596B-4B9E-842F-97906F76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Prakash Mobile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BE4564-1166-4152-ACFA-55D0428F97B9}"/>
              </a:ext>
            </a:extLst>
          </p:cNvPr>
          <p:cNvSpPr/>
          <p:nvPr/>
        </p:nvSpPr>
        <p:spPr>
          <a:xfrm>
            <a:off x="1179443" y="2491408"/>
            <a:ext cx="768627" cy="6891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61B5D3-9BC6-49A7-B953-5861831F53C1}"/>
              </a:ext>
            </a:extLst>
          </p:cNvPr>
          <p:cNvCxnSpPr>
            <a:cxnSpLocks/>
          </p:cNvCxnSpPr>
          <p:nvPr/>
        </p:nvCxnSpPr>
        <p:spPr>
          <a:xfrm>
            <a:off x="1550503" y="3075672"/>
            <a:ext cx="0" cy="995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5C0417-EBE9-46EB-97F9-0FA09F660736}"/>
              </a:ext>
            </a:extLst>
          </p:cNvPr>
          <p:cNvCxnSpPr/>
          <p:nvPr/>
        </p:nvCxnSpPr>
        <p:spPr>
          <a:xfrm flipV="1">
            <a:off x="1298712" y="4028853"/>
            <a:ext cx="251791" cy="290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23B224-095B-4C93-8795-FF63BD0435F6}"/>
              </a:ext>
            </a:extLst>
          </p:cNvPr>
          <p:cNvCxnSpPr/>
          <p:nvPr/>
        </p:nvCxnSpPr>
        <p:spPr>
          <a:xfrm>
            <a:off x="1550504" y="4030413"/>
            <a:ext cx="212035" cy="290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E01D56-DF1D-4EA5-AB3F-12DB760F0C42}"/>
              </a:ext>
            </a:extLst>
          </p:cNvPr>
          <p:cNvCxnSpPr/>
          <p:nvPr/>
        </p:nvCxnSpPr>
        <p:spPr>
          <a:xfrm>
            <a:off x="1179443" y="3429000"/>
            <a:ext cx="675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75B2165-6BAC-4816-BC55-6298FDDD0B3A}"/>
              </a:ext>
            </a:extLst>
          </p:cNvPr>
          <p:cNvSpPr/>
          <p:nvPr/>
        </p:nvSpPr>
        <p:spPr>
          <a:xfrm>
            <a:off x="778363" y="4614223"/>
            <a:ext cx="13404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273FF0-A7C8-42FF-A59A-905983685423}"/>
              </a:ext>
            </a:extLst>
          </p:cNvPr>
          <p:cNvCxnSpPr>
            <a:cxnSpLocks/>
          </p:cNvCxnSpPr>
          <p:nvPr/>
        </p:nvCxnSpPr>
        <p:spPr>
          <a:xfrm flipV="1">
            <a:off x="2651080" y="2582604"/>
            <a:ext cx="5843885" cy="911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FDF4CB-4C7F-4D1D-A457-FB36AB4B977B}"/>
              </a:ext>
            </a:extLst>
          </p:cNvPr>
          <p:cNvCxnSpPr>
            <a:cxnSpLocks/>
          </p:cNvCxnSpPr>
          <p:nvPr/>
        </p:nvCxnSpPr>
        <p:spPr>
          <a:xfrm flipV="1">
            <a:off x="2679524" y="3273875"/>
            <a:ext cx="5893459" cy="220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B9162C-6A4F-4620-853F-42C4B3C6233C}"/>
              </a:ext>
            </a:extLst>
          </p:cNvPr>
          <p:cNvCxnSpPr>
            <a:cxnSpLocks/>
          </p:cNvCxnSpPr>
          <p:nvPr/>
        </p:nvCxnSpPr>
        <p:spPr>
          <a:xfrm>
            <a:off x="2679524" y="3501160"/>
            <a:ext cx="5474920" cy="1318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BFD56C-770B-48CE-99E2-108D25539DC6}"/>
              </a:ext>
            </a:extLst>
          </p:cNvPr>
          <p:cNvCxnSpPr>
            <a:cxnSpLocks/>
          </p:cNvCxnSpPr>
          <p:nvPr/>
        </p:nvCxnSpPr>
        <p:spPr>
          <a:xfrm>
            <a:off x="2644212" y="3494187"/>
            <a:ext cx="5797502" cy="536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0A8B024-089A-4384-9CBA-EF557D649185}"/>
              </a:ext>
            </a:extLst>
          </p:cNvPr>
          <p:cNvCxnSpPr>
            <a:cxnSpLocks/>
          </p:cNvCxnSpPr>
          <p:nvPr/>
        </p:nvCxnSpPr>
        <p:spPr>
          <a:xfrm flipV="1">
            <a:off x="2644212" y="1468564"/>
            <a:ext cx="5226746" cy="2037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FA75BD1-6F47-4627-A3A0-6A4C82F6B1F1}"/>
              </a:ext>
            </a:extLst>
          </p:cNvPr>
          <p:cNvCxnSpPr>
            <a:cxnSpLocks/>
          </p:cNvCxnSpPr>
          <p:nvPr/>
        </p:nvCxnSpPr>
        <p:spPr>
          <a:xfrm>
            <a:off x="2644212" y="3494187"/>
            <a:ext cx="4839429" cy="1916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D433C0B-B742-4A68-B455-4BC3C1837E11}"/>
              </a:ext>
            </a:extLst>
          </p:cNvPr>
          <p:cNvCxnSpPr>
            <a:cxnSpLocks/>
          </p:cNvCxnSpPr>
          <p:nvPr/>
        </p:nvCxnSpPr>
        <p:spPr>
          <a:xfrm flipV="1">
            <a:off x="2659405" y="2046378"/>
            <a:ext cx="5683149" cy="1427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7781F256-BD51-446F-B14E-A80247CC99AA}"/>
              </a:ext>
            </a:extLst>
          </p:cNvPr>
          <p:cNvSpPr/>
          <p:nvPr/>
        </p:nvSpPr>
        <p:spPr>
          <a:xfrm>
            <a:off x="7198183" y="636315"/>
            <a:ext cx="1624263" cy="4569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LOGIN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0A0003D-9767-4040-BD6D-E1EE04941496}"/>
              </a:ext>
            </a:extLst>
          </p:cNvPr>
          <p:cNvSpPr/>
          <p:nvPr/>
        </p:nvSpPr>
        <p:spPr>
          <a:xfrm>
            <a:off x="7948976" y="1149878"/>
            <a:ext cx="1624263" cy="5076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Book our product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4CFDA0C-F775-400F-9EE5-BC07D5DD3AF7}"/>
              </a:ext>
            </a:extLst>
          </p:cNvPr>
          <p:cNvSpPr/>
          <p:nvPr/>
        </p:nvSpPr>
        <p:spPr>
          <a:xfrm>
            <a:off x="8555639" y="1745436"/>
            <a:ext cx="1624263" cy="5319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See all Product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27CF88F-484A-495E-B986-D62272B0104C}"/>
              </a:ext>
            </a:extLst>
          </p:cNvPr>
          <p:cNvSpPr/>
          <p:nvPr/>
        </p:nvSpPr>
        <p:spPr>
          <a:xfrm>
            <a:off x="8639790" y="2452131"/>
            <a:ext cx="1624263" cy="47472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Profile update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2B8D428-BEC0-47E3-A876-55987FB7FF05}"/>
              </a:ext>
            </a:extLst>
          </p:cNvPr>
          <p:cNvSpPr/>
          <p:nvPr/>
        </p:nvSpPr>
        <p:spPr>
          <a:xfrm>
            <a:off x="8633211" y="3075672"/>
            <a:ext cx="1624263" cy="5362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Five feed Back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8D1E68A-C31A-4338-AB1B-FDCE54732610}"/>
              </a:ext>
            </a:extLst>
          </p:cNvPr>
          <p:cNvSpPr/>
          <p:nvPr/>
        </p:nvSpPr>
        <p:spPr>
          <a:xfrm>
            <a:off x="8572983" y="3909534"/>
            <a:ext cx="1757878" cy="4112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Track order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85D129D-4832-4483-A91D-9CC642E93428}"/>
              </a:ext>
            </a:extLst>
          </p:cNvPr>
          <p:cNvSpPr/>
          <p:nvPr/>
        </p:nvSpPr>
        <p:spPr>
          <a:xfrm>
            <a:off x="8247136" y="4628990"/>
            <a:ext cx="1757878" cy="53361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Contect</a:t>
            </a:r>
            <a:r>
              <a:rPr lang="en-US" sz="1200" b="1" dirty="0"/>
              <a:t> for particular product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AF02CA0-139B-45DC-A8E4-04C65849E37B}"/>
              </a:ext>
            </a:extLst>
          </p:cNvPr>
          <p:cNvSpPr/>
          <p:nvPr/>
        </p:nvSpPr>
        <p:spPr>
          <a:xfrm>
            <a:off x="7629582" y="5337322"/>
            <a:ext cx="1624263" cy="3413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78143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3FDEA1-B7A1-4F87-A9B2-6135FAA2F8A5}"/>
              </a:ext>
            </a:extLst>
          </p:cNvPr>
          <p:cNvCxnSpPr>
            <a:cxnSpLocks/>
          </p:cNvCxnSpPr>
          <p:nvPr/>
        </p:nvCxnSpPr>
        <p:spPr>
          <a:xfrm flipV="1">
            <a:off x="2679524" y="950259"/>
            <a:ext cx="4518659" cy="254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7A1AC9-AFCD-4F1C-B3F2-DB6030A1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76" y="62624"/>
            <a:ext cx="9404723" cy="995082"/>
          </a:xfrm>
        </p:spPr>
        <p:txBody>
          <a:bodyPr/>
          <a:lstStyle/>
          <a:p>
            <a:r>
              <a:rPr lang="en-US" sz="3600" b="1" dirty="0"/>
              <a:t>Visitor USE CASE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9E481-596B-4B9E-842F-97906F76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Prakash Mobile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BE4564-1166-4152-ACFA-55D0428F97B9}"/>
              </a:ext>
            </a:extLst>
          </p:cNvPr>
          <p:cNvSpPr/>
          <p:nvPr/>
        </p:nvSpPr>
        <p:spPr>
          <a:xfrm>
            <a:off x="1179443" y="2491408"/>
            <a:ext cx="768627" cy="6891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61B5D3-9BC6-49A7-B953-5861831F53C1}"/>
              </a:ext>
            </a:extLst>
          </p:cNvPr>
          <p:cNvCxnSpPr>
            <a:cxnSpLocks/>
          </p:cNvCxnSpPr>
          <p:nvPr/>
        </p:nvCxnSpPr>
        <p:spPr>
          <a:xfrm>
            <a:off x="1550503" y="3075672"/>
            <a:ext cx="0" cy="995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5C0417-EBE9-46EB-97F9-0FA09F660736}"/>
              </a:ext>
            </a:extLst>
          </p:cNvPr>
          <p:cNvCxnSpPr/>
          <p:nvPr/>
        </p:nvCxnSpPr>
        <p:spPr>
          <a:xfrm flipV="1">
            <a:off x="1298712" y="4028853"/>
            <a:ext cx="251791" cy="290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23B224-095B-4C93-8795-FF63BD0435F6}"/>
              </a:ext>
            </a:extLst>
          </p:cNvPr>
          <p:cNvCxnSpPr/>
          <p:nvPr/>
        </p:nvCxnSpPr>
        <p:spPr>
          <a:xfrm>
            <a:off x="1550504" y="4030413"/>
            <a:ext cx="212035" cy="290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E01D56-DF1D-4EA5-AB3F-12DB760F0C42}"/>
              </a:ext>
            </a:extLst>
          </p:cNvPr>
          <p:cNvCxnSpPr/>
          <p:nvPr/>
        </p:nvCxnSpPr>
        <p:spPr>
          <a:xfrm>
            <a:off x="1179443" y="3429000"/>
            <a:ext cx="675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75B2165-6BAC-4816-BC55-6298FDDD0B3A}"/>
              </a:ext>
            </a:extLst>
          </p:cNvPr>
          <p:cNvSpPr/>
          <p:nvPr/>
        </p:nvSpPr>
        <p:spPr>
          <a:xfrm>
            <a:off x="1005992" y="4614223"/>
            <a:ext cx="8851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visitor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FDF4CB-4C7F-4D1D-A457-FB36AB4B977B}"/>
              </a:ext>
            </a:extLst>
          </p:cNvPr>
          <p:cNvCxnSpPr>
            <a:cxnSpLocks/>
          </p:cNvCxnSpPr>
          <p:nvPr/>
        </p:nvCxnSpPr>
        <p:spPr>
          <a:xfrm>
            <a:off x="2679524" y="3494187"/>
            <a:ext cx="5980342" cy="7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0A8B024-089A-4384-9CBA-EF557D649185}"/>
              </a:ext>
            </a:extLst>
          </p:cNvPr>
          <p:cNvCxnSpPr>
            <a:cxnSpLocks/>
          </p:cNvCxnSpPr>
          <p:nvPr/>
        </p:nvCxnSpPr>
        <p:spPr>
          <a:xfrm flipV="1">
            <a:off x="2644212" y="1651257"/>
            <a:ext cx="5432262" cy="1854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FA75BD1-6F47-4627-A3A0-6A4C82F6B1F1}"/>
              </a:ext>
            </a:extLst>
          </p:cNvPr>
          <p:cNvCxnSpPr>
            <a:cxnSpLocks/>
          </p:cNvCxnSpPr>
          <p:nvPr/>
        </p:nvCxnSpPr>
        <p:spPr>
          <a:xfrm>
            <a:off x="2670788" y="3503030"/>
            <a:ext cx="5780412" cy="1166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D433C0B-B742-4A68-B455-4BC3C1837E11}"/>
              </a:ext>
            </a:extLst>
          </p:cNvPr>
          <p:cNvCxnSpPr>
            <a:cxnSpLocks/>
          </p:cNvCxnSpPr>
          <p:nvPr/>
        </p:nvCxnSpPr>
        <p:spPr>
          <a:xfrm flipV="1">
            <a:off x="2670788" y="2564742"/>
            <a:ext cx="5896312" cy="920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F4CFDA0C-F775-400F-9EE5-BC07D5DD3AF7}"/>
              </a:ext>
            </a:extLst>
          </p:cNvPr>
          <p:cNvSpPr/>
          <p:nvPr/>
        </p:nvSpPr>
        <p:spPr>
          <a:xfrm>
            <a:off x="8678499" y="2197037"/>
            <a:ext cx="1624263" cy="5319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See all Product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2B8D428-BEC0-47E3-A876-55987FB7FF05}"/>
              </a:ext>
            </a:extLst>
          </p:cNvPr>
          <p:cNvSpPr/>
          <p:nvPr/>
        </p:nvSpPr>
        <p:spPr>
          <a:xfrm>
            <a:off x="8706810" y="3305100"/>
            <a:ext cx="1624263" cy="5362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Five feed Back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AF02CA0-139B-45DC-A8E4-04C65849E37B}"/>
              </a:ext>
            </a:extLst>
          </p:cNvPr>
          <p:cNvSpPr/>
          <p:nvPr/>
        </p:nvSpPr>
        <p:spPr>
          <a:xfrm>
            <a:off x="8468539" y="4394975"/>
            <a:ext cx="1624263" cy="53197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LOGOUT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088097-00BE-42CE-AEB5-E1722CC7EC43}"/>
              </a:ext>
            </a:extLst>
          </p:cNvPr>
          <p:cNvSpPr/>
          <p:nvPr/>
        </p:nvSpPr>
        <p:spPr>
          <a:xfrm>
            <a:off x="7339363" y="590953"/>
            <a:ext cx="1624263" cy="5319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Register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459673-3CD9-4458-8C61-606B651F2352}"/>
              </a:ext>
            </a:extLst>
          </p:cNvPr>
          <p:cNvSpPr/>
          <p:nvPr/>
        </p:nvSpPr>
        <p:spPr>
          <a:xfrm>
            <a:off x="8187873" y="1288897"/>
            <a:ext cx="1624263" cy="5319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contect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6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openDmnd">
          <a:fgClr>
            <a:schemeClr val="accent1"/>
          </a:fgClr>
          <a:bgClr>
            <a:schemeClr val="accent4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284D-CC21-4DB2-A914-DBAB3A44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TABLE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2B8310-34FE-494B-9437-484B6A93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1290917"/>
            <a:ext cx="12048565" cy="60388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B030D-75FD-497F-8D92-AE71C67D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4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13E6-6729-4210-8AD3-9BFBC114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2743"/>
          </a:xfrm>
        </p:spPr>
        <p:txBody>
          <a:bodyPr/>
          <a:lstStyle/>
          <a:p>
            <a:r>
              <a:rPr lang="en-US" dirty="0"/>
              <a:t>Introduction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75CFD4-346C-4AC9-AD2D-25F2E416D4AC}"/>
              </a:ext>
            </a:extLst>
          </p:cNvPr>
          <p:cNvSpPr/>
          <p:nvPr/>
        </p:nvSpPr>
        <p:spPr>
          <a:xfrm>
            <a:off x="84999" y="2310739"/>
            <a:ext cx="491107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profile</a:t>
            </a:r>
          </a:p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Introduction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646368-D748-4EC3-8507-4C7447AD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6460" y="6252881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</p:spTree>
    <p:extLst>
      <p:ext uri="{BB962C8B-B14F-4D97-AF65-F5344CB8AC3E}">
        <p14:creationId xmlns:p14="http://schemas.microsoft.com/office/powerpoint/2010/main" val="793404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 </a:t>
            </a:r>
            <a:r>
              <a:rPr lang="en-US" sz="2800" dirty="0" err="1"/>
              <a:t>auth_user</a:t>
            </a:r>
            <a:br>
              <a:rPr lang="en-US" sz="2800" dirty="0"/>
            </a:br>
            <a:r>
              <a:rPr lang="en-US" sz="2800" dirty="0"/>
              <a:t>description: store admin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6A3406-3148-4EA9-BBF6-D4A3ED665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499"/>
              </p:ext>
            </p:extLst>
          </p:nvPr>
        </p:nvGraphicFramePr>
        <p:xfrm>
          <a:off x="686453" y="1325366"/>
          <a:ext cx="9854836" cy="5453392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463709">
                  <a:extLst>
                    <a:ext uri="{9D8B030D-6E8A-4147-A177-3AD203B41FA5}">
                      <a16:colId xmlns:a16="http://schemas.microsoft.com/office/drawing/2014/main" val="515674780"/>
                    </a:ext>
                  </a:extLst>
                </a:gridCol>
                <a:gridCol w="2463709">
                  <a:extLst>
                    <a:ext uri="{9D8B030D-6E8A-4147-A177-3AD203B41FA5}">
                      <a16:colId xmlns:a16="http://schemas.microsoft.com/office/drawing/2014/main" val="2019547468"/>
                    </a:ext>
                  </a:extLst>
                </a:gridCol>
                <a:gridCol w="2463709">
                  <a:extLst>
                    <a:ext uri="{9D8B030D-6E8A-4147-A177-3AD203B41FA5}">
                      <a16:colId xmlns:a16="http://schemas.microsoft.com/office/drawing/2014/main" val="2766377633"/>
                    </a:ext>
                  </a:extLst>
                </a:gridCol>
                <a:gridCol w="2463709">
                  <a:extLst>
                    <a:ext uri="{9D8B030D-6E8A-4147-A177-3AD203B41FA5}">
                      <a16:colId xmlns:a16="http://schemas.microsoft.com/office/drawing/2014/main" val="1486430470"/>
                    </a:ext>
                  </a:extLst>
                </a:gridCol>
              </a:tblGrid>
              <a:tr h="339273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13881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63860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15098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 err="1"/>
                        <a:t>Last_login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70369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 err="1"/>
                        <a:t>Is_superuser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53574"/>
                  </a:ext>
                </a:extLst>
              </a:tr>
              <a:tr h="440696">
                <a:tc>
                  <a:txBody>
                    <a:bodyPr/>
                    <a:lstStyle/>
                    <a:p>
                      <a:r>
                        <a:rPr lang="en-US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95399"/>
                  </a:ext>
                </a:extLst>
              </a:tr>
              <a:tr h="440696">
                <a:tc>
                  <a:txBody>
                    <a:bodyPr/>
                    <a:lstStyle/>
                    <a:p>
                      <a:r>
                        <a:rPr lang="en-US" dirty="0" err="1"/>
                        <a:t>Last_name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5200"/>
                  </a:ext>
                </a:extLst>
              </a:tr>
              <a:tr h="593727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Varchar(128)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00687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 err="1"/>
                        <a:t>Is_staff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29143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 err="1"/>
                        <a:t>is_active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63495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 err="1"/>
                        <a:t>Date_joined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808730"/>
                  </a:ext>
                </a:extLst>
              </a:tr>
              <a:tr h="593727">
                <a:tc>
                  <a:txBody>
                    <a:bodyPr/>
                    <a:lstStyle/>
                    <a:p>
                      <a:r>
                        <a:rPr lang="en-US" dirty="0" err="1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Varchar(158)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701892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597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830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 </a:t>
            </a:r>
            <a:r>
              <a:rPr lang="en-US" sz="2800" dirty="0" err="1"/>
              <a:t>auth_permissions</a:t>
            </a:r>
            <a:br>
              <a:rPr lang="en-US" sz="2800" dirty="0"/>
            </a:br>
            <a:r>
              <a:rPr lang="en-US" sz="2800" dirty="0"/>
              <a:t>description: store admin permissions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4393475-1632-4B29-86C9-BAE4535DC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4043"/>
              </p:ext>
            </p:extLst>
          </p:nvPr>
        </p:nvGraphicFramePr>
        <p:xfrm>
          <a:off x="1191803" y="2219218"/>
          <a:ext cx="8167953" cy="2537208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024139">
                  <a:extLst>
                    <a:ext uri="{9D8B030D-6E8A-4147-A177-3AD203B41FA5}">
                      <a16:colId xmlns:a16="http://schemas.microsoft.com/office/drawing/2014/main" val="515674780"/>
                    </a:ext>
                  </a:extLst>
                </a:gridCol>
                <a:gridCol w="1714323">
                  <a:extLst>
                    <a:ext uri="{9D8B030D-6E8A-4147-A177-3AD203B41FA5}">
                      <a16:colId xmlns:a16="http://schemas.microsoft.com/office/drawing/2014/main" val="2019547468"/>
                    </a:ext>
                  </a:extLst>
                </a:gridCol>
                <a:gridCol w="1943800">
                  <a:extLst>
                    <a:ext uri="{9D8B030D-6E8A-4147-A177-3AD203B41FA5}">
                      <a16:colId xmlns:a16="http://schemas.microsoft.com/office/drawing/2014/main" val="2766377633"/>
                    </a:ext>
                  </a:extLst>
                </a:gridCol>
                <a:gridCol w="2485691">
                  <a:extLst>
                    <a:ext uri="{9D8B030D-6E8A-4147-A177-3AD203B41FA5}">
                      <a16:colId xmlns:a16="http://schemas.microsoft.com/office/drawing/2014/main" val="1486430470"/>
                    </a:ext>
                  </a:extLst>
                </a:gridCol>
              </a:tblGrid>
              <a:tr h="542862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13881"/>
                  </a:ext>
                </a:extLst>
              </a:tr>
              <a:tr h="34572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63860"/>
                  </a:ext>
                </a:extLst>
              </a:tr>
              <a:tr h="542862">
                <a:tc>
                  <a:txBody>
                    <a:bodyPr/>
                    <a:lstStyle/>
                    <a:p>
                      <a:r>
                        <a:rPr lang="en-US" dirty="0" err="1"/>
                        <a:t>content_type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15098"/>
                  </a:ext>
                </a:extLst>
              </a:tr>
              <a:tr h="542862">
                <a:tc>
                  <a:txBody>
                    <a:bodyPr/>
                    <a:lstStyle/>
                    <a:p>
                      <a:r>
                        <a:rPr lang="en-US" dirty="0"/>
                        <a:t>codename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70369"/>
                  </a:ext>
                </a:extLst>
              </a:tr>
              <a:tr h="54286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98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79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1437123"/>
          </a:xfrm>
        </p:spPr>
        <p:txBody>
          <a:bodyPr/>
          <a:lstStyle/>
          <a:p>
            <a:r>
              <a:rPr lang="en-US" sz="4000" dirty="0"/>
              <a:t>Table : </a:t>
            </a:r>
            <a:r>
              <a:rPr lang="en-US" sz="4000" dirty="0" err="1"/>
              <a:t>auth_user_group</a:t>
            </a:r>
            <a:br>
              <a:rPr lang="en-US" sz="4000" dirty="0"/>
            </a:br>
            <a:r>
              <a:rPr lang="en-US" sz="4000" dirty="0"/>
              <a:t>description: store admin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6A3406-3148-4EA9-BBF6-D4A3ED665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121809"/>
              </p:ext>
            </p:extLst>
          </p:nvPr>
        </p:nvGraphicFramePr>
        <p:xfrm>
          <a:off x="1191803" y="2219218"/>
          <a:ext cx="8125965" cy="214893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365568">
                  <a:extLst>
                    <a:ext uri="{9D8B030D-6E8A-4147-A177-3AD203B41FA5}">
                      <a16:colId xmlns:a16="http://schemas.microsoft.com/office/drawing/2014/main" val="515674780"/>
                    </a:ext>
                  </a:extLst>
                </a:gridCol>
                <a:gridCol w="1814571">
                  <a:extLst>
                    <a:ext uri="{9D8B030D-6E8A-4147-A177-3AD203B41FA5}">
                      <a16:colId xmlns:a16="http://schemas.microsoft.com/office/drawing/2014/main" val="2019547468"/>
                    </a:ext>
                  </a:extLst>
                </a:gridCol>
                <a:gridCol w="2472913">
                  <a:extLst>
                    <a:ext uri="{9D8B030D-6E8A-4147-A177-3AD203B41FA5}">
                      <a16:colId xmlns:a16="http://schemas.microsoft.com/office/drawing/2014/main" val="2766377633"/>
                    </a:ext>
                  </a:extLst>
                </a:gridCol>
                <a:gridCol w="2472913">
                  <a:extLst>
                    <a:ext uri="{9D8B030D-6E8A-4147-A177-3AD203B41FA5}">
                      <a16:colId xmlns:a16="http://schemas.microsoft.com/office/drawing/2014/main" val="1486430470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13881"/>
                  </a:ext>
                </a:extLst>
              </a:tr>
              <a:tr h="33965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6386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15098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Last_login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70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61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 </a:t>
            </a:r>
            <a:r>
              <a:rPr lang="en-US" sz="2800" dirty="0" err="1"/>
              <a:t>auth_user_groups</a:t>
            </a:r>
            <a:br>
              <a:rPr lang="en-US" sz="2800" dirty="0"/>
            </a:br>
            <a:r>
              <a:rPr lang="en-US" sz="2800" dirty="0"/>
              <a:t>description: store </a:t>
            </a:r>
            <a:r>
              <a:rPr lang="en-US" sz="2800" dirty="0" err="1"/>
              <a:t>admin_user_groups</a:t>
            </a:r>
            <a:r>
              <a:rPr lang="en-US" sz="2800" dirty="0"/>
              <a:t>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75DC2D-F29B-415E-9E65-CA1E3EFFD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233522"/>
              </p:ext>
            </p:extLst>
          </p:nvPr>
        </p:nvGraphicFramePr>
        <p:xfrm>
          <a:off x="1103313" y="2052638"/>
          <a:ext cx="8831796" cy="214893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63177">
                  <a:extLst>
                    <a:ext uri="{9D8B030D-6E8A-4147-A177-3AD203B41FA5}">
                      <a16:colId xmlns:a16="http://schemas.microsoft.com/office/drawing/2014/main" val="2378409538"/>
                    </a:ext>
                  </a:extLst>
                </a:gridCol>
                <a:gridCol w="1693193">
                  <a:extLst>
                    <a:ext uri="{9D8B030D-6E8A-4147-A177-3AD203B41FA5}">
                      <a16:colId xmlns:a16="http://schemas.microsoft.com/office/drawing/2014/main" val="4252037363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4252970250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2218155716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94921"/>
                  </a:ext>
                </a:extLst>
              </a:tr>
              <a:tr h="33965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5431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3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Permission_id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991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 </a:t>
            </a:r>
            <a:r>
              <a:rPr lang="en-US" sz="2800" dirty="0" err="1"/>
              <a:t>auth_user_user_permissions</a:t>
            </a:r>
            <a:br>
              <a:rPr lang="en-US" sz="2800" dirty="0"/>
            </a:br>
            <a:r>
              <a:rPr lang="en-US" sz="2800" dirty="0"/>
              <a:t>description: store admin user </a:t>
            </a:r>
            <a:r>
              <a:rPr lang="en-US" sz="2800" dirty="0" err="1"/>
              <a:t>user</a:t>
            </a:r>
            <a:r>
              <a:rPr lang="en-US" sz="2800" dirty="0"/>
              <a:t>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2E1475-E879-4E8E-BEFB-058837C41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1156"/>
              </p:ext>
            </p:extLst>
          </p:nvPr>
        </p:nvGraphicFramePr>
        <p:xfrm>
          <a:off x="569057" y="1650805"/>
          <a:ext cx="8831796" cy="214893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63177">
                  <a:extLst>
                    <a:ext uri="{9D8B030D-6E8A-4147-A177-3AD203B41FA5}">
                      <a16:colId xmlns:a16="http://schemas.microsoft.com/office/drawing/2014/main" val="2378409538"/>
                    </a:ext>
                  </a:extLst>
                </a:gridCol>
                <a:gridCol w="1693193">
                  <a:extLst>
                    <a:ext uri="{9D8B030D-6E8A-4147-A177-3AD203B41FA5}">
                      <a16:colId xmlns:a16="http://schemas.microsoft.com/office/drawing/2014/main" val="4252037363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4252970250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2218155716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94921"/>
                  </a:ext>
                </a:extLst>
              </a:tr>
              <a:tr h="33965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5431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3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Permission_id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545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 </a:t>
            </a:r>
            <a:r>
              <a:rPr lang="en-US" sz="2800" dirty="0" err="1"/>
              <a:t>auth_user</a:t>
            </a:r>
            <a:br>
              <a:rPr lang="en-US" sz="2800" dirty="0"/>
            </a:br>
            <a:r>
              <a:rPr lang="en-US" sz="2800" dirty="0"/>
              <a:t>description: store admin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A967A1-4A76-46C0-8E96-C65699874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36633"/>
              </p:ext>
            </p:extLst>
          </p:nvPr>
        </p:nvGraphicFramePr>
        <p:xfrm>
          <a:off x="1103313" y="2052638"/>
          <a:ext cx="8831796" cy="214893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63177">
                  <a:extLst>
                    <a:ext uri="{9D8B030D-6E8A-4147-A177-3AD203B41FA5}">
                      <a16:colId xmlns:a16="http://schemas.microsoft.com/office/drawing/2014/main" val="2378409538"/>
                    </a:ext>
                  </a:extLst>
                </a:gridCol>
                <a:gridCol w="1693193">
                  <a:extLst>
                    <a:ext uri="{9D8B030D-6E8A-4147-A177-3AD203B41FA5}">
                      <a16:colId xmlns:a16="http://schemas.microsoft.com/office/drawing/2014/main" val="4252037363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4252970250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2218155716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94921"/>
                  </a:ext>
                </a:extLst>
              </a:tr>
              <a:tr h="33965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5431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3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Permission_id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356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 </a:t>
            </a:r>
            <a:r>
              <a:rPr lang="en-US" sz="2800" dirty="0" err="1"/>
              <a:t>django_admin_log</a:t>
            </a:r>
            <a:br>
              <a:rPr lang="en-US" sz="2800" dirty="0"/>
            </a:br>
            <a:r>
              <a:rPr lang="en-US" sz="2800" dirty="0"/>
              <a:t>description: store admin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6A3406-3148-4EA9-BBF6-D4A3ED665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615814"/>
              </p:ext>
            </p:extLst>
          </p:nvPr>
        </p:nvGraphicFramePr>
        <p:xfrm>
          <a:off x="832207" y="1325366"/>
          <a:ext cx="9709082" cy="3888864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317955">
                  <a:extLst>
                    <a:ext uri="{9D8B030D-6E8A-4147-A177-3AD203B41FA5}">
                      <a16:colId xmlns:a16="http://schemas.microsoft.com/office/drawing/2014/main" val="515674780"/>
                    </a:ext>
                  </a:extLst>
                </a:gridCol>
                <a:gridCol w="2463709">
                  <a:extLst>
                    <a:ext uri="{9D8B030D-6E8A-4147-A177-3AD203B41FA5}">
                      <a16:colId xmlns:a16="http://schemas.microsoft.com/office/drawing/2014/main" val="2019547468"/>
                    </a:ext>
                  </a:extLst>
                </a:gridCol>
                <a:gridCol w="2463709">
                  <a:extLst>
                    <a:ext uri="{9D8B030D-6E8A-4147-A177-3AD203B41FA5}">
                      <a16:colId xmlns:a16="http://schemas.microsoft.com/office/drawing/2014/main" val="2766377633"/>
                    </a:ext>
                  </a:extLst>
                </a:gridCol>
                <a:gridCol w="2463709">
                  <a:extLst>
                    <a:ext uri="{9D8B030D-6E8A-4147-A177-3AD203B41FA5}">
                      <a16:colId xmlns:a16="http://schemas.microsoft.com/office/drawing/2014/main" val="1486430470"/>
                    </a:ext>
                  </a:extLst>
                </a:gridCol>
              </a:tblGrid>
              <a:tr h="538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13881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63860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Action_time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Varchar(128)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15098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Object_id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70369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Object_repr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53574"/>
                  </a:ext>
                </a:extLst>
              </a:tr>
              <a:tr h="44069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Change_message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Varchar(150)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95399"/>
                  </a:ext>
                </a:extLst>
              </a:tr>
              <a:tr h="44069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Content_type_id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Varchar(150)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5200"/>
                  </a:ext>
                </a:extLst>
              </a:tr>
              <a:tr h="59372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Varchar(128)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00687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Action_flag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2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29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 </a:t>
            </a:r>
            <a:r>
              <a:rPr lang="en-US" sz="2800" dirty="0" err="1"/>
              <a:t>Django_content_type</a:t>
            </a:r>
            <a:br>
              <a:rPr lang="en-US" sz="2800" dirty="0"/>
            </a:br>
            <a:r>
              <a:rPr lang="en-US" sz="2800" dirty="0"/>
              <a:t>description: store content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097CED-D5E9-4C5B-BCF7-6BE3E2B23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776675"/>
              </p:ext>
            </p:extLst>
          </p:nvPr>
        </p:nvGraphicFramePr>
        <p:xfrm>
          <a:off x="856733" y="1826607"/>
          <a:ext cx="8831796" cy="214893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63177">
                  <a:extLst>
                    <a:ext uri="{9D8B030D-6E8A-4147-A177-3AD203B41FA5}">
                      <a16:colId xmlns:a16="http://schemas.microsoft.com/office/drawing/2014/main" val="2378409538"/>
                    </a:ext>
                  </a:extLst>
                </a:gridCol>
                <a:gridCol w="1693193">
                  <a:extLst>
                    <a:ext uri="{9D8B030D-6E8A-4147-A177-3AD203B41FA5}">
                      <a16:colId xmlns:a16="http://schemas.microsoft.com/office/drawing/2014/main" val="4252037363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4252970250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2218155716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94921"/>
                  </a:ext>
                </a:extLst>
              </a:tr>
              <a:tr h="33965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5431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app_label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3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727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 </a:t>
            </a:r>
            <a:r>
              <a:rPr lang="en-US" sz="2800" dirty="0" err="1"/>
              <a:t>Django_migrations</a:t>
            </a:r>
            <a:br>
              <a:rPr lang="en-US" sz="2800" dirty="0"/>
            </a:br>
            <a:r>
              <a:rPr lang="en-US" sz="2800" dirty="0"/>
              <a:t>description: store content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097CED-D5E9-4C5B-BCF7-6BE3E2B23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122278"/>
              </p:ext>
            </p:extLst>
          </p:nvPr>
        </p:nvGraphicFramePr>
        <p:xfrm>
          <a:off x="856733" y="1826607"/>
          <a:ext cx="8831796" cy="27433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63177">
                  <a:extLst>
                    <a:ext uri="{9D8B030D-6E8A-4147-A177-3AD203B41FA5}">
                      <a16:colId xmlns:a16="http://schemas.microsoft.com/office/drawing/2014/main" val="2378409538"/>
                    </a:ext>
                  </a:extLst>
                </a:gridCol>
                <a:gridCol w="1693193">
                  <a:extLst>
                    <a:ext uri="{9D8B030D-6E8A-4147-A177-3AD203B41FA5}">
                      <a16:colId xmlns:a16="http://schemas.microsoft.com/office/drawing/2014/main" val="4252037363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4252970250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2218155716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94921"/>
                  </a:ext>
                </a:extLst>
              </a:tr>
              <a:tr h="33965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5431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3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40219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applied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5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</a:t>
            </a:r>
            <a:r>
              <a:rPr lang="en-US" sz="2800" dirty="0" err="1"/>
              <a:t>Django_session</a:t>
            </a:r>
            <a:br>
              <a:rPr lang="en-US" sz="2800" dirty="0"/>
            </a:br>
            <a:r>
              <a:rPr lang="en-US" sz="2800" dirty="0"/>
              <a:t>description: store admin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2D701A-B7E2-4383-B505-B5F1BC4D7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990732"/>
              </p:ext>
            </p:extLst>
          </p:nvPr>
        </p:nvGraphicFramePr>
        <p:xfrm>
          <a:off x="856733" y="1826607"/>
          <a:ext cx="8831796" cy="214893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63177">
                  <a:extLst>
                    <a:ext uri="{9D8B030D-6E8A-4147-A177-3AD203B41FA5}">
                      <a16:colId xmlns:a16="http://schemas.microsoft.com/office/drawing/2014/main" val="2378409538"/>
                    </a:ext>
                  </a:extLst>
                </a:gridCol>
                <a:gridCol w="1693193">
                  <a:extLst>
                    <a:ext uri="{9D8B030D-6E8A-4147-A177-3AD203B41FA5}">
                      <a16:colId xmlns:a16="http://schemas.microsoft.com/office/drawing/2014/main" val="4252037363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4252970250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2218155716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94921"/>
                  </a:ext>
                </a:extLst>
              </a:tr>
              <a:tr h="339652">
                <a:tc>
                  <a:txBody>
                    <a:bodyPr/>
                    <a:lstStyle/>
                    <a:p>
                      <a:r>
                        <a:rPr lang="en-US" dirty="0" err="1"/>
                        <a:t>session_key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5431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session_data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3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expire_date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52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A48D3-7BBC-4A4D-A437-3D081C4A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21" y="530370"/>
            <a:ext cx="8825657" cy="689849"/>
          </a:xfrm>
        </p:spPr>
        <p:txBody>
          <a:bodyPr/>
          <a:lstStyle/>
          <a:p>
            <a:r>
              <a:rPr lang="en-US" b="1" dirty="0"/>
              <a:t>Project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338D2-4024-4FAB-B7C2-25E76DD27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093842"/>
            <a:ext cx="10255167" cy="402866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Project Name			:	Multi brand mobile site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Project type			:	Website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Project Objective 	:	Provide best rate of market less 													price mobile on covid -19 situation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Project Guide			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Front end      			:  	JavaScript ,html ,bootstrap ,CSS ,jQuery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Back end       			:   	Django -python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Team member			:    	1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Summited by </a:t>
            </a:r>
            <a:r>
              <a:rPr lang="en-US" dirty="0"/>
              <a:t>			:   	</a:t>
            </a:r>
            <a:r>
              <a:rPr lang="en-US" b="1" dirty="0"/>
              <a:t>Deepak Sharma sir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5EB0F-5A64-44BE-9463-63A863F7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</a:t>
            </a:r>
            <a:r>
              <a:rPr lang="en-US" sz="2800" dirty="0" err="1"/>
              <a:t>ecom_feedback</a:t>
            </a:r>
            <a:br>
              <a:rPr lang="en-US" sz="2800" dirty="0"/>
            </a:br>
            <a:r>
              <a:rPr lang="en-US" sz="2800" dirty="0"/>
              <a:t>description: store customer feedback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2D701A-B7E2-4383-B505-B5F1BC4D7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73245"/>
              </p:ext>
            </p:extLst>
          </p:nvPr>
        </p:nvGraphicFramePr>
        <p:xfrm>
          <a:off x="856733" y="1826607"/>
          <a:ext cx="8831796" cy="2915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63177">
                  <a:extLst>
                    <a:ext uri="{9D8B030D-6E8A-4147-A177-3AD203B41FA5}">
                      <a16:colId xmlns:a16="http://schemas.microsoft.com/office/drawing/2014/main" val="2378409538"/>
                    </a:ext>
                  </a:extLst>
                </a:gridCol>
                <a:gridCol w="1693193">
                  <a:extLst>
                    <a:ext uri="{9D8B030D-6E8A-4147-A177-3AD203B41FA5}">
                      <a16:colId xmlns:a16="http://schemas.microsoft.com/office/drawing/2014/main" val="4252037363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4252970250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2218155716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94921"/>
                  </a:ext>
                </a:extLst>
              </a:tr>
              <a:tr h="53796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5431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3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6925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8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111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</a:t>
            </a:r>
            <a:r>
              <a:rPr lang="en-US" sz="2800" dirty="0" err="1"/>
              <a:t>ecom_orders</a:t>
            </a:r>
            <a:br>
              <a:rPr lang="en-US" sz="2800" dirty="0"/>
            </a:br>
            <a:r>
              <a:rPr lang="en-US" sz="2800" dirty="0"/>
              <a:t>description: store admin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7AB6D19-3D0D-4D09-8CAD-A5FDAD9D6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685619"/>
              </p:ext>
            </p:extLst>
          </p:nvPr>
        </p:nvGraphicFramePr>
        <p:xfrm>
          <a:off x="686453" y="1325366"/>
          <a:ext cx="9854836" cy="3716032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463709">
                  <a:extLst>
                    <a:ext uri="{9D8B030D-6E8A-4147-A177-3AD203B41FA5}">
                      <a16:colId xmlns:a16="http://schemas.microsoft.com/office/drawing/2014/main" val="515674780"/>
                    </a:ext>
                  </a:extLst>
                </a:gridCol>
                <a:gridCol w="2463709">
                  <a:extLst>
                    <a:ext uri="{9D8B030D-6E8A-4147-A177-3AD203B41FA5}">
                      <a16:colId xmlns:a16="http://schemas.microsoft.com/office/drawing/2014/main" val="2019547468"/>
                    </a:ext>
                  </a:extLst>
                </a:gridCol>
                <a:gridCol w="2463709">
                  <a:extLst>
                    <a:ext uri="{9D8B030D-6E8A-4147-A177-3AD203B41FA5}">
                      <a16:colId xmlns:a16="http://schemas.microsoft.com/office/drawing/2014/main" val="2766377633"/>
                    </a:ext>
                  </a:extLst>
                </a:gridCol>
                <a:gridCol w="2463709">
                  <a:extLst>
                    <a:ext uri="{9D8B030D-6E8A-4147-A177-3AD203B41FA5}">
                      <a16:colId xmlns:a16="http://schemas.microsoft.com/office/drawing/2014/main" val="1486430470"/>
                    </a:ext>
                  </a:extLst>
                </a:gridCol>
              </a:tblGrid>
              <a:tr h="339273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13881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63860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15098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 err="1"/>
                        <a:t>addreess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70369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53574"/>
                  </a:ext>
                </a:extLst>
              </a:tr>
              <a:tr h="440696">
                <a:tc>
                  <a:txBody>
                    <a:bodyPr/>
                    <a:lstStyle/>
                    <a:p>
                      <a:r>
                        <a:rPr lang="en-US" dirty="0" err="1"/>
                        <a:t>order_date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95399"/>
                  </a:ext>
                </a:extLst>
              </a:tr>
              <a:tr h="440696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5200"/>
                  </a:ext>
                </a:extLst>
              </a:tr>
              <a:tr h="593727">
                <a:tc>
                  <a:txBody>
                    <a:bodyPr/>
                    <a:lstStyle/>
                    <a:p>
                      <a:r>
                        <a:rPr lang="en-US" dirty="0" err="1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Varchar(128)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00687"/>
                  </a:ext>
                </a:extLst>
              </a:tr>
              <a:tr h="339273">
                <a:tc>
                  <a:txBody>
                    <a:bodyPr/>
                    <a:lstStyle/>
                    <a:p>
                      <a:r>
                        <a:rPr lang="en-US" dirty="0" err="1"/>
                        <a:t>product_id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2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185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</a:t>
            </a:r>
            <a:r>
              <a:rPr lang="en-US" sz="2800" dirty="0" err="1"/>
              <a:t>ecom_customer</a:t>
            </a:r>
            <a:br>
              <a:rPr lang="en-US" sz="2800" dirty="0"/>
            </a:br>
            <a:r>
              <a:rPr lang="en-US" sz="2800" dirty="0"/>
              <a:t>description: store admin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2D701A-B7E2-4383-B505-B5F1BC4D78D5}"/>
              </a:ext>
            </a:extLst>
          </p:cNvPr>
          <p:cNvGraphicFramePr>
            <a:graphicFrameLocks noGrp="1"/>
          </p:cNvGraphicFramePr>
          <p:nvPr/>
        </p:nvGraphicFramePr>
        <p:xfrm>
          <a:off x="856733" y="1826607"/>
          <a:ext cx="8831796" cy="350991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63177">
                  <a:extLst>
                    <a:ext uri="{9D8B030D-6E8A-4147-A177-3AD203B41FA5}">
                      <a16:colId xmlns:a16="http://schemas.microsoft.com/office/drawing/2014/main" val="2378409538"/>
                    </a:ext>
                  </a:extLst>
                </a:gridCol>
                <a:gridCol w="1693193">
                  <a:extLst>
                    <a:ext uri="{9D8B030D-6E8A-4147-A177-3AD203B41FA5}">
                      <a16:colId xmlns:a16="http://schemas.microsoft.com/office/drawing/2014/main" val="4252037363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4252970250"/>
                    </a:ext>
                  </a:extLst>
                </a:gridCol>
                <a:gridCol w="2687713">
                  <a:extLst>
                    <a:ext uri="{9D8B030D-6E8A-4147-A177-3AD203B41FA5}">
                      <a16:colId xmlns:a16="http://schemas.microsoft.com/office/drawing/2014/main" val="2218155716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94921"/>
                  </a:ext>
                </a:extLst>
              </a:tr>
              <a:tr h="53796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5431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Profile_pic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3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6925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8810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83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674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0545-93C9-4C3C-A8AE-2857ABDE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53" y="237565"/>
            <a:ext cx="9443866" cy="954237"/>
          </a:xfrm>
        </p:spPr>
        <p:txBody>
          <a:bodyPr/>
          <a:lstStyle/>
          <a:p>
            <a:r>
              <a:rPr lang="en-US" sz="2800" dirty="0"/>
              <a:t>Table :</a:t>
            </a:r>
            <a:r>
              <a:rPr lang="en-US" sz="2800" dirty="0" err="1"/>
              <a:t>ecom_product</a:t>
            </a:r>
            <a:br>
              <a:rPr lang="en-US" sz="2800" dirty="0"/>
            </a:br>
            <a:r>
              <a:rPr lang="en-US" sz="2800" dirty="0"/>
              <a:t>description: store admin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4283-045A-4AE4-8EC1-CE48941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393232" y="4502767"/>
            <a:ext cx="3859795" cy="304801"/>
          </a:xfrm>
        </p:spPr>
        <p:txBody>
          <a:bodyPr/>
          <a:lstStyle/>
          <a:p>
            <a:r>
              <a:rPr lang="en-US" dirty="0"/>
              <a:t>Prakash Mobile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2D701A-B7E2-4383-B505-B5F1BC4D7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356487"/>
              </p:ext>
            </p:extLst>
          </p:nvPr>
        </p:nvGraphicFramePr>
        <p:xfrm>
          <a:off x="453094" y="1674045"/>
          <a:ext cx="9910584" cy="350991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209129">
                  <a:extLst>
                    <a:ext uri="{9D8B030D-6E8A-4147-A177-3AD203B41FA5}">
                      <a16:colId xmlns:a16="http://schemas.microsoft.com/office/drawing/2014/main" val="2378409538"/>
                    </a:ext>
                  </a:extLst>
                </a:gridCol>
                <a:gridCol w="1669431">
                  <a:extLst>
                    <a:ext uri="{9D8B030D-6E8A-4147-A177-3AD203B41FA5}">
                      <a16:colId xmlns:a16="http://schemas.microsoft.com/office/drawing/2014/main" val="4252037363"/>
                    </a:ext>
                  </a:extLst>
                </a:gridCol>
                <a:gridCol w="3016012">
                  <a:extLst>
                    <a:ext uri="{9D8B030D-6E8A-4147-A177-3AD203B41FA5}">
                      <a16:colId xmlns:a16="http://schemas.microsoft.com/office/drawing/2014/main" val="4252970250"/>
                    </a:ext>
                  </a:extLst>
                </a:gridCol>
                <a:gridCol w="3016012">
                  <a:extLst>
                    <a:ext uri="{9D8B030D-6E8A-4147-A177-3AD203B41FA5}">
                      <a16:colId xmlns:a16="http://schemas.microsoft.com/office/drawing/2014/main" val="2218155716"/>
                    </a:ext>
                  </a:extLst>
                </a:gridCol>
              </a:tblGrid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fieldname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94921"/>
                  </a:ext>
                </a:extLst>
              </a:tr>
              <a:tr h="53796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5431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37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Product_name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16925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88100"/>
                  </a:ext>
                </a:extLst>
              </a:tr>
              <a:tr h="594390">
                <a:tc>
                  <a:txBody>
                    <a:bodyPr/>
                    <a:lstStyle/>
                    <a:p>
                      <a:r>
                        <a:rPr lang="en-US" dirty="0" err="1"/>
                        <a:t>discription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83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948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F56E-0B55-4353-BA25-7E3DB509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56812"/>
          </a:xfrm>
        </p:spPr>
        <p:txBody>
          <a:bodyPr/>
          <a:lstStyle/>
          <a:p>
            <a:r>
              <a:rPr lang="en-US" dirty="0"/>
              <a:t>Admin Screenshot :   </a:t>
            </a:r>
            <a:r>
              <a:rPr lang="en-US" b="1" dirty="0"/>
              <a:t>Login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A1C279-8BB2-49AD-98F0-3C0FA2BD9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52" y="1447800"/>
            <a:ext cx="10058400" cy="52312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B1819-6340-4DE9-B947-7DC452ED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06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F693-315B-438A-9582-B364F17F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44F2F4-9233-410A-945F-CD670ACD4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47800"/>
            <a:ext cx="9611072" cy="51385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F119A-DDCF-4637-AD7A-8343E6DD9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5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5FD3-83B2-4B34-A151-DEBD473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Update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FFABB0-931B-4E40-832D-298A2276E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630016"/>
            <a:ext cx="9796602" cy="490330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A97DC-035C-4C1D-91E6-0356F95F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50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CCAA-7BD7-4677-8D2C-35793346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update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9C9D2D-C190-410D-BFC6-64BA8F689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574" y="2052637"/>
            <a:ext cx="10058400" cy="470597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D4AA9-CBD4-4302-A55F-5880B82C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CCAA-7BD7-4677-8D2C-35793346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update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D4AA9-CBD4-4302-A55F-5880B82C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3DB291-E129-496B-BD67-872E867A4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1447800"/>
            <a:ext cx="9743592" cy="5112026"/>
          </a:xfrm>
        </p:spPr>
      </p:pic>
    </p:spTree>
    <p:extLst>
      <p:ext uri="{BB962C8B-B14F-4D97-AF65-F5344CB8AC3E}">
        <p14:creationId xmlns:p14="http://schemas.microsoft.com/office/powerpoint/2010/main" val="414819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88FE0-0C76-403A-AADB-E38DEE83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Product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57FA74-1B77-457E-BC4B-783475AF5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91" y="1447800"/>
            <a:ext cx="9819861" cy="495748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69E6-8CB1-4EA1-B394-2236663F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2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1674-55D2-43A6-A254-7ADB170BE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112" y="545010"/>
            <a:ext cx="9198735" cy="1191026"/>
          </a:xfrm>
        </p:spPr>
        <p:txBody>
          <a:bodyPr/>
          <a:lstStyle/>
          <a:p>
            <a:r>
              <a:rPr lang="en-US" b="1" dirty="0"/>
              <a:t>Project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00768-50AD-4FE3-A2E4-633DA144D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112" y="1893390"/>
            <a:ext cx="10455966" cy="422911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This is the ecommerce site for buy mobile phone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All the specification are the given by the mobile site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WHEN need then mobile then go for the site and by the </a:t>
            </a:r>
          </a:p>
          <a:p>
            <a:r>
              <a:rPr lang="en-US" dirty="0"/>
              <a:t>	Mobile phone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It is very secured mobile site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All the data is the user information are  managed form stored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The main aim of the mobile site  in best rate provide mobile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6E6FC-1C1B-429A-BA04-8C847CDEC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31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57AD-F502-473F-BCF4-91289FD7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Login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A68F18-B11C-4396-AAF7-A2EB17FDB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78" y="1447800"/>
            <a:ext cx="9939131" cy="4800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BB986-CC04-411F-98C8-B09648123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89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7D84-E4EE-46B0-AC20-F38E4764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222E32-0824-4B4A-83E3-35B8F7332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52638"/>
            <a:ext cx="9796602" cy="46529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950C1-A9F1-46FE-B3A9-2C541564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36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7D84-E4EE-46B0-AC20-F38E4764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Booking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3DF36-965B-44D0-B47B-C03B67571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26" y="2052638"/>
            <a:ext cx="10071652" cy="46529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950C1-A9F1-46FE-B3A9-2C541564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656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7D84-E4EE-46B0-AC20-F38E4764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950C1-A9F1-46FE-B3A9-2C541564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2876DB-03FF-4BDB-A66D-3CDD72F68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52638"/>
            <a:ext cx="9809854" cy="4467432"/>
          </a:xfrm>
        </p:spPr>
      </p:pic>
    </p:spTree>
    <p:extLst>
      <p:ext uri="{BB962C8B-B14F-4D97-AF65-F5344CB8AC3E}">
        <p14:creationId xmlns:p14="http://schemas.microsoft.com/office/powerpoint/2010/main" val="3970438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7D84-E4EE-46B0-AC20-F38E4764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FF3A6C-C235-4648-B4EE-4F03F4C35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83" y="2052638"/>
            <a:ext cx="9925878" cy="43526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950C1-A9F1-46FE-B3A9-2C541564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04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AE07-81BD-4927-B951-D9BB6935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38793" cy="1150795"/>
          </a:xfrm>
        </p:spPr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BA50C-A149-4BDC-B95B-526408815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3248"/>
            <a:ext cx="9127366" cy="2930787"/>
          </a:xfrm>
        </p:spPr>
        <p:txBody>
          <a:bodyPr/>
          <a:lstStyle/>
          <a:p>
            <a:r>
              <a:rPr lang="en-US" dirty="0"/>
              <a:t>All the login system update use of open cv the automatic deduct the user and open the login system.</a:t>
            </a:r>
          </a:p>
          <a:p>
            <a:r>
              <a:rPr lang="en-US" dirty="0"/>
              <a:t>Recommendation of the product.</a:t>
            </a:r>
          </a:p>
          <a:p>
            <a:r>
              <a:rPr lang="en-US" dirty="0"/>
              <a:t>Promocode system.</a:t>
            </a:r>
          </a:p>
          <a:p>
            <a:r>
              <a:rPr lang="en-US" dirty="0"/>
              <a:t>QR  Code system , And Advance Searching technique.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D7F49-D95F-42A2-A5F3-D9D0B9B0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1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319" y="1828800"/>
            <a:ext cx="8825658" cy="227272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A1C50-27F9-4C9C-96AE-69636C3E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71D9-2EFE-463B-8AC5-4671BE7AA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48" y="556592"/>
            <a:ext cx="10681252" cy="1338469"/>
          </a:xfrm>
        </p:spPr>
        <p:txBody>
          <a:bodyPr/>
          <a:lstStyle/>
          <a:p>
            <a:r>
              <a:rPr lang="en-US" sz="6600" dirty="0"/>
              <a:t>Environmental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ED141-EEB8-410C-B1D5-653C4CC3A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411896"/>
            <a:ext cx="8825658" cy="2769704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/>
              <a:t>Hardware and software requirement</a:t>
            </a:r>
          </a:p>
          <a:p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/>
              <a:t>Tools and technologies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4BE66-3A54-4F96-AB2D-97CA4C73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7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EB84-AA44-4303-8486-229972AA1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659" y="848168"/>
            <a:ext cx="10175654" cy="1020389"/>
          </a:xfrm>
        </p:spPr>
        <p:txBody>
          <a:bodyPr/>
          <a:lstStyle/>
          <a:p>
            <a:r>
              <a:rPr lang="en-US" sz="4400" dirty="0"/>
              <a:t>Hardware &amp; Software Requirements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216D72-85AA-4AF6-866B-104D291EC27F}"/>
              </a:ext>
            </a:extLst>
          </p:cNvPr>
          <p:cNvSpPr/>
          <p:nvPr/>
        </p:nvSpPr>
        <p:spPr>
          <a:xfrm>
            <a:off x="1205947" y="2026431"/>
            <a:ext cx="789829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 SIDE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 SIDE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DEVELOPMENT SIDE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84740-4426-42ED-A3A0-8DC39270E1F0}"/>
              </a:ext>
            </a:extLst>
          </p:cNvPr>
          <p:cNvSpPr/>
          <p:nvPr/>
        </p:nvSpPr>
        <p:spPr>
          <a:xfrm>
            <a:off x="742122" y="3671787"/>
            <a:ext cx="103101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Tools and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5687B7-D70E-4A7E-8D45-E74B0719B8D5}"/>
              </a:ext>
            </a:extLst>
          </p:cNvPr>
          <p:cNvSpPr/>
          <p:nvPr/>
        </p:nvSpPr>
        <p:spPr>
          <a:xfrm>
            <a:off x="825810" y="4955161"/>
            <a:ext cx="445186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technology</a:t>
            </a:r>
            <a:endParaRPr lang="en-US" sz="280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Documentation tools</a:t>
            </a:r>
            <a:endParaRPr lang="en-US" sz="280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0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Development 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Extra technology</a:t>
            </a:r>
            <a:endParaRPr lang="en-US" sz="32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56DA3-1757-4518-BAF4-BEC7F669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5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7491-6B6A-4BE3-8259-BA6BF267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9491"/>
          </a:xfrm>
        </p:spPr>
        <p:txBody>
          <a:bodyPr/>
          <a:lstStyle/>
          <a:p>
            <a:r>
              <a:rPr lang="en-US" b="1" dirty="0"/>
              <a:t>CLIENT SIDE 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97FEAB-BC42-442A-906A-EFBB96375EBB}"/>
              </a:ext>
            </a:extLst>
          </p:cNvPr>
          <p:cNvSpPr/>
          <p:nvPr/>
        </p:nvSpPr>
        <p:spPr>
          <a:xfrm>
            <a:off x="235918" y="1483092"/>
            <a:ext cx="64299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Hardware Specification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DF7566-E506-413E-97BF-A89D88BE862A}"/>
              </a:ext>
            </a:extLst>
          </p:cNvPr>
          <p:cNvSpPr/>
          <p:nvPr/>
        </p:nvSpPr>
        <p:spPr>
          <a:xfrm>
            <a:off x="1244187" y="2340306"/>
            <a:ext cx="44133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Ram:  2 GB(Minimum)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CDA08-A529-424A-99D0-AA253675F215}"/>
              </a:ext>
            </a:extLst>
          </p:cNvPr>
          <p:cNvSpPr/>
          <p:nvPr/>
        </p:nvSpPr>
        <p:spPr>
          <a:xfrm>
            <a:off x="1073426" y="2812799"/>
            <a:ext cx="28227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Rom: 2 GB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D0DBC-7ACE-4DCF-BBD6-677BDC574563}"/>
              </a:ext>
            </a:extLst>
          </p:cNvPr>
          <p:cNvSpPr/>
          <p:nvPr/>
        </p:nvSpPr>
        <p:spPr>
          <a:xfrm>
            <a:off x="264357" y="3336019"/>
            <a:ext cx="8403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Specification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BB9A81-7265-4689-92C9-1995866E7066}"/>
              </a:ext>
            </a:extLst>
          </p:cNvPr>
          <p:cNvSpPr/>
          <p:nvPr/>
        </p:nvSpPr>
        <p:spPr>
          <a:xfrm>
            <a:off x="423080" y="4367284"/>
            <a:ext cx="10112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Internet enabled device with Web 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rowser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3CFC8D2-8A91-4577-AAD6-CF66D41B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2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7491-6B6A-4BE3-8259-BA6BF267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9491"/>
          </a:xfrm>
        </p:spPr>
        <p:txBody>
          <a:bodyPr/>
          <a:lstStyle/>
          <a:p>
            <a:r>
              <a:rPr lang="en-US" b="1" dirty="0"/>
              <a:t>SERVER SIDE 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97FEAB-BC42-442A-906A-EFBB96375EBB}"/>
              </a:ext>
            </a:extLst>
          </p:cNvPr>
          <p:cNvSpPr/>
          <p:nvPr/>
        </p:nvSpPr>
        <p:spPr>
          <a:xfrm>
            <a:off x="235918" y="1483092"/>
            <a:ext cx="64299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Hardware Requirement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DF7566-E506-413E-97BF-A89D88BE862A}"/>
              </a:ext>
            </a:extLst>
          </p:cNvPr>
          <p:cNvSpPr/>
          <p:nvPr/>
        </p:nvSpPr>
        <p:spPr>
          <a:xfrm>
            <a:off x="1244186" y="2340306"/>
            <a:ext cx="44133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Ram:  4 GB(Minimum)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CDA08-A529-424A-99D0-AA253675F215}"/>
              </a:ext>
            </a:extLst>
          </p:cNvPr>
          <p:cNvSpPr/>
          <p:nvPr/>
        </p:nvSpPr>
        <p:spPr>
          <a:xfrm>
            <a:off x="1244186" y="2812799"/>
            <a:ext cx="265195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Rom: 1 TB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D0DBC-7ACE-4DCF-BBD6-677BDC574563}"/>
              </a:ext>
            </a:extLst>
          </p:cNvPr>
          <p:cNvSpPr/>
          <p:nvPr/>
        </p:nvSpPr>
        <p:spPr>
          <a:xfrm>
            <a:off x="264357" y="3336019"/>
            <a:ext cx="8403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Specification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BB9A81-7265-4689-92C9-1995866E7066}"/>
              </a:ext>
            </a:extLst>
          </p:cNvPr>
          <p:cNvSpPr/>
          <p:nvPr/>
        </p:nvSpPr>
        <p:spPr>
          <a:xfrm>
            <a:off x="1085576" y="4193233"/>
            <a:ext cx="45719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PyCharm 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F8B384-72D1-4ACB-8E2A-D13CE80D27EB}"/>
              </a:ext>
            </a:extLst>
          </p:cNvPr>
          <p:cNvSpPr/>
          <p:nvPr/>
        </p:nvSpPr>
        <p:spPr>
          <a:xfrm>
            <a:off x="1085576" y="4731842"/>
            <a:ext cx="546535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SQlight3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A8249D-9949-4BEE-B800-2E3B86AA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9907-D7AE-4BFA-B48F-9C606E66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8920"/>
          </a:xfrm>
        </p:spPr>
        <p:txBody>
          <a:bodyPr/>
          <a:lstStyle/>
          <a:p>
            <a:r>
              <a:rPr lang="en-US" dirty="0"/>
              <a:t>Developer side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6191C-89AA-4A25-B498-EF170FD49E39}"/>
              </a:ext>
            </a:extLst>
          </p:cNvPr>
          <p:cNvSpPr/>
          <p:nvPr/>
        </p:nvSpPr>
        <p:spPr>
          <a:xfrm>
            <a:off x="3211184" y="1481943"/>
            <a:ext cx="53340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Hardware Configurations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992F9-1B28-4D88-9594-B2DF7208A88F}"/>
              </a:ext>
            </a:extLst>
          </p:cNvPr>
          <p:cNvSpPr/>
          <p:nvPr/>
        </p:nvSpPr>
        <p:spPr>
          <a:xfrm>
            <a:off x="3505728" y="4063612"/>
            <a:ext cx="49439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Configurations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AB288CA-C81E-44FE-8DDC-1E9DB15EF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320187"/>
              </p:ext>
            </p:extLst>
          </p:nvPr>
        </p:nvGraphicFramePr>
        <p:xfrm>
          <a:off x="2329218" y="2202131"/>
          <a:ext cx="7721616" cy="167483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8962">
                  <a:extLst>
                    <a:ext uri="{9D8B030D-6E8A-4147-A177-3AD203B41FA5}">
                      <a16:colId xmlns:a16="http://schemas.microsoft.com/office/drawing/2014/main" val="2001586686"/>
                    </a:ext>
                  </a:extLst>
                </a:gridCol>
                <a:gridCol w="5732654">
                  <a:extLst>
                    <a:ext uri="{9D8B030D-6E8A-4147-A177-3AD203B41FA5}">
                      <a16:colId xmlns:a16="http://schemas.microsoft.com/office/drawing/2014/main" val="466374752"/>
                    </a:ext>
                  </a:extLst>
                </a:gridCol>
              </a:tblGrid>
              <a:tr h="6349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8605"/>
                  </a:ext>
                </a:extLst>
              </a:tr>
              <a:tr h="5199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I3 Intel 5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215354"/>
                  </a:ext>
                </a:extLst>
              </a:tr>
              <a:tr h="5199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 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50573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A41613D-7298-4EC1-BD86-F56D8286F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95709"/>
              </p:ext>
            </p:extLst>
          </p:nvPr>
        </p:nvGraphicFramePr>
        <p:xfrm>
          <a:off x="2329218" y="4835035"/>
          <a:ext cx="7852012" cy="16645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26006">
                  <a:extLst>
                    <a:ext uri="{9D8B030D-6E8A-4147-A177-3AD203B41FA5}">
                      <a16:colId xmlns:a16="http://schemas.microsoft.com/office/drawing/2014/main" val="794840419"/>
                    </a:ext>
                  </a:extLst>
                </a:gridCol>
                <a:gridCol w="3926006">
                  <a:extLst>
                    <a:ext uri="{9D8B030D-6E8A-4147-A177-3AD203B41FA5}">
                      <a16:colId xmlns:a16="http://schemas.microsoft.com/office/drawing/2014/main" val="3027319395"/>
                    </a:ext>
                  </a:extLst>
                </a:gridCol>
              </a:tblGrid>
              <a:tr h="499735">
                <a:tc>
                  <a:txBody>
                    <a:bodyPr/>
                    <a:lstStyle/>
                    <a:p>
                      <a:r>
                        <a:rPr lang="en-US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Windows 8 above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36381"/>
                  </a:ext>
                </a:extLst>
              </a:tr>
              <a:tr h="499735">
                <a:tc>
                  <a:txBody>
                    <a:bodyPr/>
                    <a:lstStyle/>
                    <a:p>
                      <a:r>
                        <a:rPr lang="en-US" dirty="0"/>
                        <a:t>Front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HTML ,BOOSTRAP ,JAVASCRIPT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035866"/>
                  </a:ext>
                </a:extLst>
              </a:tr>
              <a:tr h="665042">
                <a:tc>
                  <a:txBody>
                    <a:bodyPr/>
                    <a:lstStyle/>
                    <a:p>
                      <a:r>
                        <a:rPr lang="en-US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PYTHON(SQLIGHT3 IN DATABASE)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84295"/>
                  </a:ext>
                </a:extLst>
              </a:tr>
            </a:tbl>
          </a:graphicData>
        </a:graphic>
      </p:graphicFrame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5D6BC0F-7B5E-4795-9B46-7C602660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Prakash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89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981</TotalTime>
  <Words>1258</Words>
  <Application>Microsoft Office PowerPoint</Application>
  <PresentationFormat>Widescreen</PresentationFormat>
  <Paragraphs>400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Algerian</vt:lpstr>
      <vt:lpstr>Arial</vt:lpstr>
      <vt:lpstr>Calibri</vt:lpstr>
      <vt:lpstr>Century Gothic</vt:lpstr>
      <vt:lpstr>Wingdings</vt:lpstr>
      <vt:lpstr>Wingdings 3</vt:lpstr>
      <vt:lpstr>Ion</vt:lpstr>
      <vt:lpstr>Django (Multi Brand Mobile Site)</vt:lpstr>
      <vt:lpstr>Introduction :</vt:lpstr>
      <vt:lpstr>Project Profile</vt:lpstr>
      <vt:lpstr>Project introduction</vt:lpstr>
      <vt:lpstr>Environmental description</vt:lpstr>
      <vt:lpstr>Hardware &amp; Software Requirements</vt:lpstr>
      <vt:lpstr>CLIENT SIDE  </vt:lpstr>
      <vt:lpstr>SERVER SIDE  </vt:lpstr>
      <vt:lpstr>Developer side</vt:lpstr>
      <vt:lpstr>PROPOSED SYSTEM</vt:lpstr>
      <vt:lpstr>Aim &amp; objective</vt:lpstr>
      <vt:lpstr>ADMIN</vt:lpstr>
      <vt:lpstr>Customer</vt:lpstr>
      <vt:lpstr>Visitor</vt:lpstr>
      <vt:lpstr>USE CASE DIAGRAMS</vt:lpstr>
      <vt:lpstr>ADMIN USE CASE DIAGRAM</vt:lpstr>
      <vt:lpstr>Customer USE CASE DIAGRAM</vt:lpstr>
      <vt:lpstr>Visitor USE CASE DIAGRAM</vt:lpstr>
      <vt:lpstr>TABLE STRUCTURE</vt:lpstr>
      <vt:lpstr>Table : auth_user description: store admin information</vt:lpstr>
      <vt:lpstr>Table : auth_permissions description: store admin permissions information</vt:lpstr>
      <vt:lpstr>Table : auth_user_group description: store admin information</vt:lpstr>
      <vt:lpstr>Table : auth_user_groups description: store admin_user_groups information</vt:lpstr>
      <vt:lpstr>Table : auth_user_user_permissions description: store admin user user information</vt:lpstr>
      <vt:lpstr>Table : auth_user description: store admin information</vt:lpstr>
      <vt:lpstr>Table : django_admin_log description: store admin information</vt:lpstr>
      <vt:lpstr>Table : Django_content_type description: store content information</vt:lpstr>
      <vt:lpstr>Table : Django_migrations description: store content information</vt:lpstr>
      <vt:lpstr>Table :Django_session description: store admin information</vt:lpstr>
      <vt:lpstr>Table :ecom_feedback description: store customer feedback information</vt:lpstr>
      <vt:lpstr>Table :ecom_orders description: store admin information</vt:lpstr>
      <vt:lpstr>Table :ecom_customer description: store admin information</vt:lpstr>
      <vt:lpstr>Table :ecom_product description: store admin information</vt:lpstr>
      <vt:lpstr>Admin Screenshot :   Login </vt:lpstr>
      <vt:lpstr>Admin Dashboard</vt:lpstr>
      <vt:lpstr>Admin Update</vt:lpstr>
      <vt:lpstr>Product update</vt:lpstr>
      <vt:lpstr>Product update</vt:lpstr>
      <vt:lpstr>Update Product</vt:lpstr>
      <vt:lpstr>Customer Login</vt:lpstr>
      <vt:lpstr>Signup</vt:lpstr>
      <vt:lpstr>Main Booking</vt:lpstr>
      <vt:lpstr>Cart</vt:lpstr>
      <vt:lpstr>Card details</vt:lpstr>
      <vt:lpstr>Future Enhancement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(Multi Brand Mobile Site)</dc:title>
  <dc:creator>anil_kumar</dc:creator>
  <cp:lastModifiedBy>anil_kumar</cp:lastModifiedBy>
  <cp:revision>46</cp:revision>
  <dcterms:created xsi:type="dcterms:W3CDTF">2021-07-03T06:21:27Z</dcterms:created>
  <dcterms:modified xsi:type="dcterms:W3CDTF">2022-01-21T09:07:41Z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